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333" r:id="rId3"/>
    <p:sldId id="485" r:id="rId4"/>
    <p:sldId id="541" r:id="rId5"/>
    <p:sldId id="378" r:id="rId6"/>
    <p:sldId id="452" r:id="rId7"/>
    <p:sldId id="458" r:id="rId8"/>
    <p:sldId id="492" r:id="rId9"/>
    <p:sldId id="543" r:id="rId10"/>
    <p:sldId id="548" r:id="rId11"/>
    <p:sldId id="549" r:id="rId12"/>
    <p:sldId id="550" r:id="rId13"/>
    <p:sldId id="551" r:id="rId14"/>
    <p:sldId id="533" r:id="rId15"/>
    <p:sldId id="489" r:id="rId16"/>
    <p:sldId id="540" r:id="rId17"/>
    <p:sldId id="542" r:id="rId18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872336-777A-4426-963D-372E7E80D4E6}">
          <p14:sldIdLst>
            <p14:sldId id="333"/>
            <p14:sldId id="485"/>
            <p14:sldId id="541"/>
            <p14:sldId id="378"/>
            <p14:sldId id="452"/>
            <p14:sldId id="458"/>
            <p14:sldId id="492"/>
            <p14:sldId id="543"/>
            <p14:sldId id="548"/>
            <p14:sldId id="549"/>
            <p14:sldId id="550"/>
            <p14:sldId id="551"/>
            <p14:sldId id="533"/>
            <p14:sldId id="489"/>
            <p14:sldId id="540"/>
            <p14:sldId id="5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land Taremwa" initials="RT" lastIdx="1" clrIdx="0">
    <p:extLst>
      <p:ext uri="{19B8F6BF-5375-455C-9EA6-DF929625EA0E}">
        <p15:presenceInfo xmlns:p15="http://schemas.microsoft.com/office/powerpoint/2012/main" userId="52d146a1dbdb2b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39E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8" autoAdjust="0"/>
    <p:restoredTop sz="87624" autoAdjust="0"/>
  </p:normalViewPr>
  <p:slideViewPr>
    <p:cSldViewPr snapToGrid="0">
      <p:cViewPr varScale="1">
        <p:scale>
          <a:sx n="77" d="100"/>
          <a:sy n="77" d="100"/>
        </p:scale>
        <p:origin x="950" y="1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4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97191-73B7-4991-993E-FD9A9112D7EC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800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44AD-9F88-49FF-B24F-4518BF197A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19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A11A1-6F4C-4AC5-B2BB-90F544C87297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50900"/>
            <a:ext cx="4078288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3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054F2-2CC1-4B3B-8610-B7CD524D8F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63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5F553-7BEF-3048-9215-DF65EF9FE39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534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A10D8CE-4A89-6B1F-4FD2-D0CC17CC82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0A4D0A0-711E-FBEA-3A21-9527FB5ED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D70E54E-7F48-F447-3937-EEE068FC6D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A2CC44-2955-4F16-A3F8-CC1311B08C93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07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49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85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71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09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054F2-2CC1-4B3B-8610-B7CD524D8F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8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5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0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47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1" y="6361115"/>
          <a:ext cx="10515600" cy="360363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3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685800" eaLnBrk="0" fontAlgn="base" hangingPunct="0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T="45760" marB="4576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6" descr="C:\Users\Appolonia\Desktop\Government_of_Uganda_Emble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669" y="0"/>
            <a:ext cx="1236662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1214327"/>
            <a:ext cx="10515600" cy="476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aseline="0"/>
            </a:lvl1pPr>
            <a:lvl2pPr marL="278606" indent="0">
              <a:buNone/>
              <a:defRPr/>
            </a:lvl2pPr>
            <a:lvl3pPr marL="557213" indent="0">
              <a:buNone/>
              <a:defRPr/>
            </a:lvl3pPr>
            <a:lvl4pPr marL="835819" indent="0">
              <a:buNone/>
              <a:defRPr/>
            </a:lvl4pPr>
            <a:lvl5pPr marL="1114425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6F54F-4BC0-F740-A0D4-0086F184DFC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E0703-B39D-4846-8CD5-B6040F37EEC4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65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7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51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17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01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008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47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350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576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1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19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06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2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6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2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FB30-76B4-46A8-A5E6-BF190D179954}" type="datetimeFigureOut">
              <a:rPr lang="en-US" smtClean="0"/>
              <a:t>8/2/2023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B8BFA-9E6E-4F7E-AD06-0A8D82D6C9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3E779-A097-334E-933B-7A8B0CC49E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D494A-2885-3644-BBE5-D5FBE67160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1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budget.finance.go.ug/lgpa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udget.finance.go.ug/lgpa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2137206"/>
            <a:ext cx="12191999" cy="2891994"/>
          </a:xfrm>
        </p:spPr>
        <p:txBody>
          <a:bodyPr anchor="t">
            <a:noAutofit/>
          </a:bodyPr>
          <a:lstStyle/>
          <a:p>
            <a:pPr algn="ctr"/>
            <a:r>
              <a:rPr lang="en-US" sz="40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Dissemination</a:t>
            </a:r>
            <a:r>
              <a:rPr lang="en-US" sz="32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of the </a:t>
            </a:r>
            <a:b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Local Government Management of Service Delivery </a:t>
            </a:r>
            <a:b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Performance Assessment Results, 2022</a:t>
            </a:r>
            <a:br>
              <a:rPr lang="en-US" sz="36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0066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NAKASONGOLA DISTRICT </a:t>
            </a: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        July-August, </a:t>
            </a:r>
            <a:r>
              <a:rPr lang="en-US" sz="3600" b="1" dirty="0" smtClean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2023 </a:t>
            </a:r>
            <a:endParaRPr lang="en-US" sz="3600" b="1" dirty="0">
              <a:solidFill>
                <a:srgbClr val="C0000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50197" y="1310531"/>
            <a:ext cx="4953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Century Gothic" panose="020B0502020202020204" pitchFamily="34" charset="0"/>
              </a:rPr>
              <a:t> </a:t>
            </a:r>
            <a:r>
              <a:rPr lang="en-US" sz="1200" b="1" i="1" dirty="0">
                <a:latin typeface="Century Gothic" panose="020B0502020202020204" pitchFamily="34" charset="0"/>
              </a:rPr>
              <a:t>  </a:t>
            </a: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OFFICE OF THE PRIME MINISTER</a:t>
            </a:r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01591"/>
            <a:ext cx="10956087" cy="315853"/>
          </a:xfrm>
        </p:spPr>
        <p:txBody>
          <a:bodyPr>
            <a:noAutofit/>
          </a:bodyPr>
          <a:lstStyle/>
          <a:p>
            <a:r>
              <a:rPr lang="en-US" sz="25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      LGMSD </a:t>
            </a:r>
            <a:r>
              <a:rPr lang="en-US" sz="25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5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Health </a:t>
            </a:r>
            <a:r>
              <a:rPr lang="en-US" sz="25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Dev’t</a:t>
            </a:r>
            <a:r>
              <a:rPr lang="en-US" sz="25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en-US" sz="25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Grant </a:t>
            </a:r>
            <a:r>
              <a:rPr lang="en-US" sz="25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FY 2023/2024</a:t>
            </a:r>
            <a:endParaRPr lang="en-US" sz="25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10728" y="6409410"/>
            <a:ext cx="688967" cy="379016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10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870821"/>
              </p:ext>
            </p:extLst>
          </p:nvPr>
        </p:nvGraphicFramePr>
        <p:xfrm>
          <a:off x="668081" y="441648"/>
          <a:ext cx="11331614" cy="5939038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296,605,474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296,605,474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-103,745,758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523,385,083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416,628,436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-106,756,646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42,795,608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38,011,384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-4,784,224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261,698,231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353,040,242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91,342,011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89,243,929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59,589,130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-29,654,798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127,410,203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142,008,139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14,597,936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93,234,738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138,840,615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45,605,877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136,541,121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118,332,650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-18,208,471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166,840,270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205,142,787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38,302,516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114,599,537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160,238,237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45,638,699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40%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105,148,350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83,700,881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-21,447,468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171,725,546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188,274,002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16,548,455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108,448,431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115,276,628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6,828,196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DLG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101,191,471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79,592,591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-21,598,880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273,726,119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327,106,975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53,380,856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385,887,243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345,631,211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-40,256,031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167,815,581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167,946,746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131,164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03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384" y="1"/>
            <a:ext cx="10118033" cy="298173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     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LGMSD </a:t>
            </a:r>
            <a:r>
              <a:rPr lang="en-US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Water Grant (Rural &amp; Piped Water)FY 2023/2024</a:t>
            </a:r>
            <a:endParaRPr lang="en-US" sz="20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21278" y="6375176"/>
            <a:ext cx="708845" cy="438609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11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063376"/>
              </p:ext>
            </p:extLst>
          </p:nvPr>
        </p:nvGraphicFramePr>
        <p:xfrm>
          <a:off x="598509" y="379756"/>
          <a:ext cx="11331614" cy="5944944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435,073,987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397,682,487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-37,391,499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698,704,295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780,607,243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81,902,947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401,775,083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391,200,916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-10,574,166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755,744,264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683,283,335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-72,460,929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836,178,082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826,635,145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-9,542,937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597,856,109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494,984,958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-102,871,151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-17%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439,042,204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559,829,292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120,787,087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1,006,022,498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948,998,312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-57,024,185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527,507,805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555,269,630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27,761,825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5%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</a:t>
                      </a:r>
                      <a:r>
                        <a:rPr 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DLG </a:t>
                      </a:r>
                      <a:endParaRPr lang="en-US" sz="2000" b="1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570,340,458</a:t>
                      </a:r>
                      <a:endParaRPr lang="en-US" sz="2000" b="1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463,702,308</a:t>
                      </a:r>
                      <a:endParaRPr lang="en-US" sz="2000" b="1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-106,638,150</a:t>
                      </a:r>
                      <a:endParaRPr lang="en-US" sz="2000" b="1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902,070,672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917,174,331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15,103,658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 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43966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C9B59CA-C213-F077-528C-5D6EE7DD42A1}"/>
              </a:ext>
            </a:extLst>
          </p:cNvPr>
          <p:cNvSpPr/>
          <p:nvPr/>
        </p:nvSpPr>
        <p:spPr>
          <a:xfrm>
            <a:off x="598487" y="6440423"/>
            <a:ext cx="9775825" cy="30811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Cities </a:t>
            </a:r>
            <a:r>
              <a:rPr 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MLGs do not get grants under Water since they are covered by NWSC</a:t>
            </a:r>
          </a:p>
        </p:txBody>
      </p:sp>
    </p:spTree>
    <p:extLst>
      <p:ext uri="{BB962C8B-B14F-4D97-AF65-F5344CB8AC3E}">
        <p14:creationId xmlns:p14="http://schemas.microsoft.com/office/powerpoint/2010/main" val="17122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7" y="173935"/>
            <a:ext cx="9879497" cy="34787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LGMSD </a:t>
            </a:r>
            <a:r>
              <a:rPr lang="en-US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Total Grant (DDEG, Education, Health &amp; Water)FY 2023/2024</a:t>
            </a:r>
            <a:endParaRPr lang="en-US" sz="20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51095" y="6405225"/>
            <a:ext cx="589575" cy="349209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12</a:t>
            </a:fld>
            <a:endParaRPr lang="en-US" altLang="en-US" sz="24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7662"/>
              </p:ext>
            </p:extLst>
          </p:nvPr>
        </p:nvGraphicFramePr>
        <p:xfrm>
          <a:off x="598508" y="498900"/>
          <a:ext cx="11331614" cy="5841312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Based Total (</a:t>
                      </a:r>
                      <a:r>
                        <a:rPr lang="en-US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Without Incentives)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Based Total </a:t>
                      </a: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(With  Incentives)</a:t>
                      </a:r>
                      <a:endParaRPr lang="en-US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Between Incentivized &amp; Original Budget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en-US" sz="1600" b="1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 Gain/Loss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1,119,101,406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1,055,782,485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-63,318,921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1,362,934,023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1,230,151,305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-132,782,718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318,127,965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308,627,530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-9,500,435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1,290,525,410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1,422,289,326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131,763,915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940,133,520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807,145,466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-132,988,054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1,604,736,787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1,734,025,162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129,288,375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866,325,848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851,654,067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-14,671,780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1,528,423,934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1,459,951,154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-68,472,780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1,789,089,127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1,962,010,740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172,921,612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1,291,892,988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1,270,531,997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-21,360,991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1,004,952,234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1,071,227,147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66,274,913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 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2,351,078,326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2,436,013,574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84,935,247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1,129,987,098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1,169,486,694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39,499,596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DLG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1,133,469,781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926,436,104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-207,033,677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-18%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3,812,695,728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4,037,820,047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225,124,318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494,150,781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471,002,934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-23,147,846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258,791,126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231,497,049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-27,294,077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43966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C9B59CA-C213-F077-528C-5D6EE7DD42A1}"/>
              </a:ext>
            </a:extLst>
          </p:cNvPr>
          <p:cNvSpPr/>
          <p:nvPr/>
        </p:nvSpPr>
        <p:spPr>
          <a:xfrm>
            <a:off x="598508" y="6518784"/>
            <a:ext cx="6567603" cy="2527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Cities </a:t>
            </a: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and MLGs do not get grants under </a:t>
            </a:r>
            <a:r>
              <a:rPr lang="en-US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DDEG and Water</a:t>
            </a:r>
            <a:endParaRPr lang="en-US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06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1015-5204-449C-8B5D-DCBF5E8C6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99391"/>
            <a:ext cx="12191999" cy="7553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5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Dissemination </a:t>
            </a:r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of Results</a:t>
            </a:r>
            <a:r>
              <a:rPr lang="en-US" sz="3600" b="1" dirty="0">
                <a:latin typeface="Century Gothic" panose="020B0502020202020204" pitchFamily="34" charset="0"/>
              </a:rPr>
              <a:t/>
            </a:r>
            <a:br>
              <a:rPr lang="en-US" sz="3600" b="1" dirty="0">
                <a:latin typeface="Century Gothic" panose="020B0502020202020204" pitchFamily="34" charset="0"/>
              </a:rPr>
            </a:br>
            <a:endParaRPr lang="en-US" sz="3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98E8A-D5B2-4B1D-879B-12B07A7F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2148"/>
            <a:ext cx="12191998" cy="5379578"/>
          </a:xfrm>
        </p:spPr>
        <p:txBody>
          <a:bodyPr>
            <a:noAutofit/>
          </a:bodyPr>
          <a:lstStyle/>
          <a:p>
            <a:r>
              <a:rPr lang="en-US" sz="3000" dirty="0">
                <a:latin typeface="Century Gothic" panose="020B0502020202020204" pitchFamily="34" charset="0"/>
              </a:rPr>
              <a:t>Office of the Prime Minister held a National Dissemination Event for line Ministers, Permanent Secretaries, District Chairpersons, CAOs and Town Clerks on 5</a:t>
            </a:r>
            <a:r>
              <a:rPr lang="en-US" sz="3000" baseline="30000" dirty="0">
                <a:latin typeface="Century Gothic" panose="020B0502020202020204" pitchFamily="34" charset="0"/>
              </a:rPr>
              <a:t>th</a:t>
            </a:r>
            <a:r>
              <a:rPr lang="en-US" sz="3000" dirty="0">
                <a:latin typeface="Century Gothic" panose="020B0502020202020204" pitchFamily="34" charset="0"/>
              </a:rPr>
              <a:t> July, 2023.</a:t>
            </a:r>
          </a:p>
          <a:p>
            <a:r>
              <a:rPr lang="en-US" sz="3000" dirty="0">
                <a:latin typeface="Century Gothic" panose="020B0502020202020204" pitchFamily="34" charset="0"/>
              </a:rPr>
              <a:t>The Taskforce is now undertaking dissemination of the results to LGs &amp; other stakeholders.</a:t>
            </a:r>
          </a:p>
          <a:p>
            <a:r>
              <a:rPr lang="en-US" sz="3000" dirty="0">
                <a:latin typeface="Century Gothic" panose="020B0502020202020204" pitchFamily="34" charset="0"/>
              </a:rPr>
              <a:t>The National synthesis report as well as the individual LG specific assessment results, have been uploaded and can be accessed online on:  </a:t>
            </a:r>
            <a:r>
              <a:rPr lang="en-US" sz="3000" u="sng" dirty="0">
                <a:solidFill>
                  <a:srgbClr val="000066"/>
                </a:solidFill>
                <a:effectLst/>
                <a:latin typeface="Century Gothic" panose="020B0502020202020204" pitchFamily="34" charset="0"/>
                <a:hlinkClick r:id="rId2"/>
              </a:rPr>
              <a:t>https://budget.finance.go.ug/lgpas</a:t>
            </a:r>
            <a:r>
              <a:rPr lang="en-US" sz="3000" u="sng" dirty="0">
                <a:solidFill>
                  <a:srgbClr val="000066"/>
                </a:solidFill>
                <a:effectLst/>
                <a:latin typeface="Century Gothic" panose="020B0502020202020204" pitchFamily="34" charset="0"/>
              </a:rPr>
              <a:t> </a:t>
            </a:r>
          </a:p>
          <a:p>
            <a:r>
              <a:rPr lang="en-US" sz="3000" dirty="0">
                <a:solidFill>
                  <a:srgbClr val="C00000"/>
                </a:solidFill>
                <a:latin typeface="Century Gothic" panose="020B0502020202020204" pitchFamily="34" charset="0"/>
              </a:rPr>
              <a:t>LGs are required to further disseminate the LGMSD results at various fora in their respective areas and to various stakeholders including LLGs and to their LG Councils.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FCA3A2A1-18FA-713E-A594-2681FECDD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270974" y="6491226"/>
            <a:ext cx="652668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13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65464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DD0DA-720C-48A0-922B-3B043EAE6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1999" cy="802105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Next steps</a:t>
            </a:r>
            <a:endParaRPr lang="en-US" sz="5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6AA63-A1E8-414B-8EDA-2BD58E94C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43308"/>
            <a:ext cx="12191998" cy="4351338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Based on the LGMSD results, Local Governments need to develop improvement actions and work with line MDAs where support is required to address weak areas.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Local Governments are required to prepare for the 2023 LGMSD process accordingly;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Developing and implementing their own performance improvement plans to address weak areas.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Undertaking a mock assessment.</a:t>
            </a:r>
          </a:p>
          <a:p>
            <a:pPr marL="971550" lvl="1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US" sz="3200" dirty="0">
                <a:latin typeface="Century Gothic" panose="020B0502020202020204" pitchFamily="34" charset="0"/>
              </a:rPr>
              <a:t>Undertaking assessment of LLGs.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sz="3200" dirty="0">
              <a:latin typeface="Century Gothic" panose="020B0502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91217204-A1A0-68CF-6222-A14AB97C21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30609" y="6401389"/>
            <a:ext cx="612912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14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207154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AA3C8-7CA5-4D65-893C-E8B9E540C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208" y="1686507"/>
            <a:ext cx="10904621" cy="2708248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Review of </a:t>
            </a:r>
            <a:r>
              <a:rPr 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Nakasongola DLG Report </a:t>
            </a: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for 2022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1B2B66D1-87F0-31B1-3AB8-6FA43D6976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80305" y="6301999"/>
            <a:ext cx="563216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15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510992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75C260F-8ECD-8BAF-27A9-4DC9FCAA9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176" y="2074876"/>
            <a:ext cx="10515600" cy="2708248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n-US" sz="8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Thank You!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FE6954D3-E81E-8629-DC4F-F9E4ECA87D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00183" y="6371572"/>
            <a:ext cx="553277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16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490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8769E-A272-4971-ABB5-A9B6DC53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30442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2082-4972-483B-BF16-D2641D67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7" y="1136379"/>
            <a:ext cx="11597834" cy="548520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400" dirty="0">
                <a:latin typeface="Century Gothic" panose="020B0502020202020204" pitchFamily="34" charset="0"/>
              </a:rPr>
              <a:t>Overview of the Local Government Performance Assessment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Goal, objectives and scope of the Local Government Performance Assessment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Highlights of Results from the LGMSD exercise conducted in October- December 2022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Impact of the assessment results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Next steps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4000" dirty="0">
                <a:latin typeface="Century Gothic" panose="020B0502020202020204" pitchFamily="34" charset="0"/>
              </a:rPr>
              <a:t>Detailed Review of the DLG Report</a:t>
            </a:r>
          </a:p>
          <a:p>
            <a:pPr marL="0" indent="0">
              <a:spcAft>
                <a:spcPts val="1200"/>
              </a:spcAft>
              <a:buNone/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494A3-E671-4267-F221-103C4B749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300791" y="6341165"/>
            <a:ext cx="602973" cy="371407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2</a:t>
            </a:fld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7935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8769E-A272-4971-ABB5-A9B6DC53E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1999" cy="930442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2082-4972-483B-BF16-D2641D67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965879"/>
            <a:ext cx="12064678" cy="558539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Government of Uganda in FY 2014/15 introduced the Intergovernmental Fiscal Transfer Reforms (IGFTR), 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aimed at increasing adequacy and improving equity and efficiency of Local Government financing for effective service delivery.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OPM was charged with implementation of the third objective of the Reforms which is; 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“Improving the efficiency of Local Governments by promoting effective behavior, systems and procedures to enhance LGs’ administration” </a:t>
            </a:r>
            <a:r>
              <a:rPr lang="en-US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n-US" b="1" i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“rewarding good and sanctioning bad practices”.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assessment framework therefore focuses on strengthening the following areas;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Central Government oversight and support of Local Governments;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 of Local Governments in the management of services; and</a:t>
            </a:r>
          </a:p>
          <a:p>
            <a:pPr marL="971550" lvl="1" indent="-514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/>
            </a:pP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Service delivery performance at LLGs and facility levels like Primary Schools and Health </a:t>
            </a:r>
            <a:r>
              <a:rPr lang="en-US" sz="2800" dirty="0" err="1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en-US" sz="2800" dirty="0">
                <a:solidFill>
                  <a:srgbClr val="C0000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2494A3-E671-4267-F221-103C4B7490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29390" y="6331226"/>
            <a:ext cx="576471" cy="425981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3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255828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C0B2E734-909F-9BE4-1CF7-5822CFC91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30" y="104926"/>
            <a:ext cx="10763250" cy="646042"/>
          </a:xfrm>
        </p:spPr>
        <p:txBody>
          <a:bodyPr rtlCol="0" anchor="t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GOAL</a:t>
            </a:r>
            <a:r>
              <a:rPr lang="en-US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AND OBJECTIVES</a:t>
            </a:r>
            <a:endParaRPr lang="en-GB" alt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00F27B-1EB4-0957-59AA-DE48F0C364E3}"/>
              </a:ext>
            </a:extLst>
          </p:cNvPr>
          <p:cNvSpPr/>
          <p:nvPr/>
        </p:nvSpPr>
        <p:spPr>
          <a:xfrm>
            <a:off x="809625" y="808038"/>
            <a:ext cx="10202863" cy="12001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GOAL</a:t>
            </a:r>
            <a:endParaRPr lang="en-US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To promote effective behavior, systems and procedures in order to improve Local Governments’ Administration and Service Delivery. </a:t>
            </a:r>
          </a:p>
        </p:txBody>
      </p:sp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id="{F974A0AA-AA56-F453-C664-F9A704862B69}"/>
              </a:ext>
            </a:extLst>
          </p:cNvPr>
          <p:cNvSpPr/>
          <p:nvPr/>
        </p:nvSpPr>
        <p:spPr>
          <a:xfrm>
            <a:off x="1152649" y="2464476"/>
            <a:ext cx="4359131" cy="1768475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 1: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Incentivize and promote good practice in administration, resource management, accountability and Service Delivery</a:t>
            </a:r>
          </a:p>
        </p:txBody>
      </p:sp>
      <p:sp>
        <p:nvSpPr>
          <p:cNvPr id="12" name="Round Diagonal Corner Rectangle 11">
            <a:extLst>
              <a:ext uri="{FF2B5EF4-FFF2-40B4-BE49-F238E27FC236}">
                <a16:creationId xmlns:a16="http://schemas.microsoft.com/office/drawing/2014/main" id="{F1F780DE-2C0E-A151-D4EE-A5C066388352}"/>
              </a:ext>
            </a:extLst>
          </p:cNvPr>
          <p:cNvSpPr/>
          <p:nvPr/>
        </p:nvSpPr>
        <p:spPr>
          <a:xfrm>
            <a:off x="3847693" y="4792853"/>
            <a:ext cx="4496613" cy="1965325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Objective2: </a:t>
            </a:r>
          </a:p>
          <a:p>
            <a:pPr algn="ctr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Identification of Local Government functional capacity gaps and needs for performance improvement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EBE69-16A1-370D-F681-E1536243FAD1}"/>
              </a:ext>
            </a:extLst>
          </p:cNvPr>
          <p:cNvSpPr/>
          <p:nvPr/>
        </p:nvSpPr>
        <p:spPr>
          <a:xfrm>
            <a:off x="1524000" y="2003425"/>
            <a:ext cx="37496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u="sng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Assessment  Objectives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id="{A5FF8C7A-3A5F-2DCF-C021-D68B67C42A4C}"/>
              </a:ext>
            </a:extLst>
          </p:cNvPr>
          <p:cNvSpPr/>
          <p:nvPr/>
        </p:nvSpPr>
        <p:spPr>
          <a:xfrm>
            <a:off x="6918327" y="2340093"/>
            <a:ext cx="4121024" cy="1793875"/>
          </a:xfrm>
          <a:prstGeom prst="round2DiagRect">
            <a:avLst/>
          </a:prstGeom>
          <a:solidFill>
            <a:srgbClr val="3CD0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Objective 3: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Contribute to general Monitoring and Evaluation system in Local Governments for making management decisions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7C6564E8-9AD3-6730-DA87-58A2F771EED1}"/>
              </a:ext>
            </a:extLst>
          </p:cNvPr>
          <p:cNvSpPr/>
          <p:nvPr/>
        </p:nvSpPr>
        <p:spPr>
          <a:xfrm>
            <a:off x="5656392" y="3277598"/>
            <a:ext cx="1226919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30D375BE-9F7F-1F66-5F4B-FCDF086047C2}"/>
              </a:ext>
            </a:extLst>
          </p:cNvPr>
          <p:cNvSpPr/>
          <p:nvPr/>
        </p:nvSpPr>
        <p:spPr>
          <a:xfrm rot="2530429">
            <a:off x="3129187" y="4383615"/>
            <a:ext cx="896457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748E1EF8-E7AF-FA6D-8395-E56D4050E247}"/>
              </a:ext>
            </a:extLst>
          </p:cNvPr>
          <p:cNvSpPr/>
          <p:nvPr/>
        </p:nvSpPr>
        <p:spPr>
          <a:xfrm rot="13338559">
            <a:off x="3843626" y="4259029"/>
            <a:ext cx="731123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454BF7C3-191B-6DED-BF05-E1C50642876E}"/>
              </a:ext>
            </a:extLst>
          </p:cNvPr>
          <p:cNvSpPr/>
          <p:nvPr/>
        </p:nvSpPr>
        <p:spPr>
          <a:xfrm rot="19404678">
            <a:off x="7756394" y="4267275"/>
            <a:ext cx="798385" cy="4738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8795A51B-89D9-80A2-AD54-B139195D71BF}"/>
              </a:ext>
            </a:extLst>
          </p:cNvPr>
          <p:cNvSpPr/>
          <p:nvPr/>
        </p:nvSpPr>
        <p:spPr>
          <a:xfrm rot="8212810">
            <a:off x="8224705" y="4411084"/>
            <a:ext cx="876463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9A47A74-7989-342C-1405-EBD4BF8719D5}"/>
              </a:ext>
            </a:extLst>
          </p:cNvPr>
          <p:cNvSpPr/>
          <p:nvPr/>
        </p:nvSpPr>
        <p:spPr>
          <a:xfrm rot="10800000">
            <a:off x="5621377" y="2752842"/>
            <a:ext cx="1226919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4643151E-8215-400B-4687-FE1B68DB83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00183" y="6321287"/>
            <a:ext cx="553277" cy="416582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4</a:t>
            </a:fld>
            <a:endParaRPr lang="en-US" altLang="en-US" sz="2400" b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010B9-724D-4F6D-BA8C-713B9F9D3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039600" cy="506895"/>
          </a:xfrm>
        </p:spPr>
        <p:txBody>
          <a:bodyPr>
            <a:noAutofit/>
          </a:bodyPr>
          <a:lstStyle/>
          <a:p>
            <a:pPr algn="ctr"/>
            <a:r>
              <a:rPr lang="en-US" sz="33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Scope and Methodology for LGMSD 2022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4E6340B-E0AC-A1BA-8AED-11ECC12450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062252" y="6451085"/>
            <a:ext cx="622851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5</a:t>
            </a:fld>
            <a:endParaRPr lang="en-US" altLang="en-US" sz="2400" b="1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A3A487F-FC76-20D8-F74E-2B962E575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365754"/>
              </p:ext>
            </p:extLst>
          </p:nvPr>
        </p:nvGraphicFramePr>
        <p:xfrm>
          <a:off x="152399" y="624657"/>
          <a:ext cx="11887201" cy="5826428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60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1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83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321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Assessment Type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Scope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No.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</a:rPr>
                        <a:t>Assessed</a:t>
                      </a:r>
                      <a:endParaRPr lang="en-US" sz="2000" b="1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Assessed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Areas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Assessment Methodology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616">
                <a:tc rowSpan="3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LGMSD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District Local Governments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135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Crosscutting, Education, Health, Water &amp; Environment and Micro-Scale Irrigation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Independent Assessment &amp; IVA firms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6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Mun. Local Governments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19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kern="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4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USMID Cities &amp; MLGs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22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kern="100" dirty="0">
                        <a:effectLst/>
                        <a:latin typeface="Tw Cen MT" panose="020B06020201040206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06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LLGs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70C0"/>
                          </a:solidFill>
                          <a:effectLst/>
                          <a:latin typeface="Century Gothic" panose="020B0502020202020204" pitchFamily="34" charset="0"/>
                        </a:rPr>
                        <a:t>All LGs except in 23 LGs that never submitted their Results to OPM</a:t>
                      </a:r>
                      <a:endParaRPr lang="en-US" sz="2000" kern="100" dirty="0">
                        <a:solidFill>
                          <a:srgbClr val="0070C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</a:rPr>
                        <a:t>153</a:t>
                      </a:r>
                      <a:endParaRPr lang="en-US" sz="2000" kern="1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PDM Structures, Planning &amp; Budgeting, OSR, HRM, PHC services, Primary Education, Production,  </a:t>
                      </a:r>
                      <a:r>
                        <a:rPr lang="en-US" sz="2000" kern="100" dirty="0" err="1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</a:t>
                      </a:r>
                      <a:endParaRPr lang="en-US" sz="2000" kern="1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LG Staff &amp; Assessment firms (Verify Results)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Health Facilities 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All Local Governments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176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Indicators related to Results Based Financing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LG Staff &amp; Assessment firms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06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CGMSD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Line Ministries (OPM,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MoFPED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MoLG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MoES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MoH,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MoWE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MAAIF, </a:t>
                      </a:r>
                      <a:r>
                        <a:rPr lang="en-US" sz="2000" dirty="0" err="1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MoWT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latin typeface="Century Gothic" panose="020B0502020202020204" pitchFamily="34" charset="0"/>
                        </a:rPr>
                        <a:t>, PPDA, NEMA)</a:t>
                      </a:r>
                    </a:p>
                  </a:txBody>
                  <a:tcPr marL="68559" marR="68559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Disbursement Linked Indicators by the World Bank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dirty="0">
                          <a:latin typeface="Century Gothic" panose="020B0502020202020204" pitchFamily="34" charset="0"/>
                        </a:rPr>
                        <a:t>IVA firm</a:t>
                      </a:r>
                    </a:p>
                  </a:txBody>
                  <a:tcPr marL="68559" marR="6855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04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8"/>
            <a:ext cx="12076044" cy="812385"/>
          </a:xfrm>
        </p:spPr>
        <p:txBody>
          <a:bodyPr>
            <a:noAutofit/>
          </a:bodyPr>
          <a:lstStyle/>
          <a:p>
            <a:pPr algn="ctr"/>
            <a:r>
              <a:rPr lang="en-US" sz="35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Trends in performance over the last two assessments</a:t>
            </a:r>
            <a:r>
              <a:rPr lang="en-US" sz="2800" b="1" u="sng" dirty="0">
                <a:solidFill>
                  <a:srgbClr val="C00000"/>
                </a:solidFill>
                <a:latin typeface="Century Gothic" panose="020B0502020202020204" pitchFamily="34" charset="0"/>
              </a:rPr>
              <a:t/>
            </a:r>
            <a:br>
              <a:rPr lang="en-US" sz="2800" b="1" u="sng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sz="2800" b="1" dirty="0">
                <a:solidFill>
                  <a:srgbClr val="000066"/>
                </a:solidFill>
                <a:latin typeface="Century Gothic" panose="020B0502020202020204" pitchFamily="34" charset="0"/>
              </a:rPr>
              <a:t>Overall Performance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AF52F56-93AF-4EE8-9EEE-307A8FCAE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332475"/>
              </p:ext>
            </p:extLst>
          </p:nvPr>
        </p:nvGraphicFramePr>
        <p:xfrm>
          <a:off x="195262" y="881628"/>
          <a:ext cx="11801475" cy="5500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7221">
                  <a:extLst>
                    <a:ext uri="{9D8B030D-6E8A-4147-A177-3AD203B41FA5}">
                      <a16:colId xmlns:a16="http://schemas.microsoft.com/office/drawing/2014/main" val="176495226"/>
                    </a:ext>
                  </a:extLst>
                </a:gridCol>
                <a:gridCol w="3458529">
                  <a:extLst>
                    <a:ext uri="{9D8B030D-6E8A-4147-A177-3AD203B41FA5}">
                      <a16:colId xmlns:a16="http://schemas.microsoft.com/office/drawing/2014/main" val="79020189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val="2281052412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val="829317379"/>
                    </a:ext>
                  </a:extLst>
                </a:gridCol>
                <a:gridCol w="1541145">
                  <a:extLst>
                    <a:ext uri="{9D8B030D-6E8A-4147-A177-3AD203B41FA5}">
                      <a16:colId xmlns:a16="http://schemas.microsoft.com/office/drawing/2014/main" val="336336300"/>
                    </a:ext>
                  </a:extLst>
                </a:gridCol>
                <a:gridCol w="1201825">
                  <a:extLst>
                    <a:ext uri="{9D8B030D-6E8A-4147-A177-3AD203B41FA5}">
                      <a16:colId xmlns:a16="http://schemas.microsoft.com/office/drawing/2014/main" val="2290084319"/>
                    </a:ext>
                  </a:extLst>
                </a:gridCol>
                <a:gridCol w="1880465">
                  <a:extLst>
                    <a:ext uri="{9D8B030D-6E8A-4147-A177-3AD203B41FA5}">
                      <a16:colId xmlns:a16="http://schemas.microsoft.com/office/drawing/2014/main" val="10736222"/>
                    </a:ext>
                  </a:extLst>
                </a:gridCol>
              </a:tblGrid>
              <a:tr h="6214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LGMSD 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LGMSD 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Performance Trend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752226"/>
                  </a:ext>
                </a:extLst>
              </a:tr>
              <a:tr h="63850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No.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 of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Assessment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Score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Trend based on Rankings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702278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Overall Score &amp;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Ranking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</a:rPr>
                        <a:t>28%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</a:rPr>
                        <a:t>36%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2000" b="1" i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635638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Cross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Cutting Performance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549379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Education Performance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132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975246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Health Performance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173569"/>
                  </a:ext>
                </a:extLst>
              </a:tr>
              <a:tr h="6554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Water and Environment Performance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86605"/>
                  </a:ext>
                </a:extLst>
              </a:tr>
              <a:tr h="6728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Micro-Scale Irrigation Performance Area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N/A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</a:t>
                      </a:r>
                      <a:endParaRPr lang="en-US" sz="2000" b="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23948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39330" y="6451085"/>
            <a:ext cx="457407" cy="341000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6</a:t>
            </a:fld>
            <a:endParaRPr lang="en-US" altLang="en-US" sz="2400" b="1" dirty="0"/>
          </a:p>
        </p:txBody>
      </p:sp>
      <p:sp>
        <p:nvSpPr>
          <p:cNvPr id="16" name="Arrow: Up 13">
            <a:extLst>
              <a:ext uri="{FF2B5EF4-FFF2-40B4-BE49-F238E27FC236}">
                <a16:creationId xmlns:a16="http://schemas.microsoft.com/office/drawing/2014/main" id="{63BA34C0-3234-6CA6-5943-3E9B655C233A}"/>
              </a:ext>
            </a:extLst>
          </p:cNvPr>
          <p:cNvSpPr/>
          <p:nvPr/>
        </p:nvSpPr>
        <p:spPr>
          <a:xfrm rot="10800000">
            <a:off x="10818199" y="3682560"/>
            <a:ext cx="507988" cy="553009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Arrow 17"/>
          <p:cNvSpPr/>
          <p:nvPr/>
        </p:nvSpPr>
        <p:spPr>
          <a:xfrm>
            <a:off x="10866372" y="4337381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63BA34C0-3234-6CA6-5943-3E9B655C233A}"/>
              </a:ext>
            </a:extLst>
          </p:cNvPr>
          <p:cNvSpPr/>
          <p:nvPr/>
        </p:nvSpPr>
        <p:spPr>
          <a:xfrm rot="10800000">
            <a:off x="10818198" y="2302036"/>
            <a:ext cx="507988" cy="553009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10880305" y="2926187"/>
            <a:ext cx="411641" cy="505154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Right Arrow 19"/>
          <p:cNvSpPr/>
          <p:nvPr/>
        </p:nvSpPr>
        <p:spPr>
          <a:xfrm>
            <a:off x="10749170" y="5167647"/>
            <a:ext cx="790160" cy="398266"/>
          </a:xfrm>
          <a:prstGeom prst="left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1015-5204-449C-8B5D-DCBF5E8C6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915"/>
            <a:ext cx="12192000" cy="770021"/>
          </a:xfrm>
        </p:spPr>
        <p:txBody>
          <a:bodyPr>
            <a:norm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 </a:t>
            </a:r>
            <a:r>
              <a:rPr lang="en-US" sz="4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Impact </a:t>
            </a:r>
            <a:r>
              <a:rPr lang="en-US" sz="4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of the LGMSD assessment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98E8A-D5B2-4B1D-879B-12B07A7F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5422"/>
            <a:ext cx="12192000" cy="60879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Century Gothic" panose="020B0502020202020204" pitchFamily="34" charset="0"/>
              </a:rPr>
              <a:t>Informed part of allocation of development grants to LGs for DDEG, Education, Health and Water for FY 2023/24.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Log into </a:t>
            </a:r>
            <a:r>
              <a:rPr lang="en-US" dirty="0">
                <a:solidFill>
                  <a:srgbClr val="0070C0"/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https://budget.finance.go.ug/lgpas</a:t>
            </a:r>
            <a:r>
              <a:rPr lang="en-US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</a:p>
          <a:p>
            <a:pPr lvl="1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Century Gothic" panose="020B0502020202020204" pitchFamily="34" charset="0"/>
              </a:rPr>
              <a:t>Under </a:t>
            </a:r>
            <a:r>
              <a:rPr lang="en-US" dirty="0">
                <a:solidFill>
                  <a:srgbClr val="000066"/>
                </a:solidFill>
                <a:latin typeface="Century Gothic" panose="020B0502020202020204" pitchFamily="34" charset="0"/>
              </a:rPr>
              <a:t>“Budget Data”</a:t>
            </a:r>
            <a:r>
              <a:rPr lang="en-US" dirty="0">
                <a:latin typeface="Century Gothic" panose="020B0502020202020204" pitchFamily="34" charset="0"/>
              </a:rPr>
              <a:t>,</a:t>
            </a:r>
            <a:r>
              <a:rPr lang="en-US" dirty="0">
                <a:solidFill>
                  <a:srgbClr val="00B0F0"/>
                </a:solidFill>
                <a:latin typeface="Century Gothic" panose="020B0502020202020204" pitchFamily="34" charset="0"/>
              </a:rPr>
              <a:t> </a:t>
            </a:r>
            <a:r>
              <a:rPr lang="en-US" dirty="0">
                <a:latin typeface="Century Gothic" panose="020B0502020202020204" pitchFamily="34" charset="0"/>
              </a:rPr>
              <a:t>click </a:t>
            </a:r>
            <a:r>
              <a:rPr lang="en-US" i="1" dirty="0">
                <a:solidFill>
                  <a:srgbClr val="000066"/>
                </a:solidFill>
                <a:latin typeface="Century Gothic" panose="020B0502020202020204" pitchFamily="34" charset="0"/>
              </a:rPr>
              <a:t>“LG Allocation Detail” </a:t>
            </a:r>
            <a:r>
              <a:rPr lang="en-US" dirty="0">
                <a:latin typeface="Century Gothic" panose="020B0502020202020204" pitchFamily="34" charset="0"/>
              </a:rPr>
              <a:t>and follow the prompts to select Local Government, Budget Year, Budget Stage (approved), Sector and Sub-Grant to get LG allocations for FY 2023/24.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Century Gothic" panose="020B0502020202020204" pitchFamily="34" charset="0"/>
              </a:rPr>
              <a:t>Informed development of Performance Improvement Plans (PIPs) for </a:t>
            </a:r>
            <a:r>
              <a:rPr lang="en-US" b="1" dirty="0">
                <a:latin typeface="Century Gothic" panose="020B0502020202020204" pitchFamily="34" charset="0"/>
              </a:rPr>
              <a:t>39 LGs </a:t>
            </a:r>
            <a:r>
              <a:rPr lang="en-US" dirty="0">
                <a:latin typeface="Century Gothic" panose="020B0502020202020204" pitchFamily="34" charset="0"/>
              </a:rPr>
              <a:t>coordinated by the Ministry of Local Government and thematic PIPs by line MDAs.</a:t>
            </a:r>
          </a:p>
          <a:p>
            <a:pPr algn="just" eaLnBrk="1" hangingPunct="1">
              <a:lnSpc>
                <a:spcPct val="107000"/>
              </a:lnSpc>
              <a:defRPr/>
            </a:pPr>
            <a:r>
              <a:rPr lang="en-US" altLang="en-US" sz="2800" dirty="0">
                <a:solidFill>
                  <a:srgbClr val="0070C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LLG &amp; Health Facility Results: </a:t>
            </a:r>
            <a:r>
              <a:rPr lang="en-US" altLang="en-US" sz="2800" dirty="0">
                <a:latin typeface="Century Gothic" panose="020B0502020202020204" pitchFamily="34" charset="0"/>
                <a:cs typeface="Calibri" panose="020F0502020204030204" pitchFamily="34" charset="0"/>
              </a:rPr>
              <a:t>Informed PIPs for the lowest performing LLGs and RBF allocation to health facilities for FY 2023/24.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u="sng" dirty="0">
              <a:effectLst/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9B944D9-B9F4-2801-F511-05A43E3DFA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549270" y="6301998"/>
            <a:ext cx="503581" cy="436732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7</a:t>
            </a:fld>
            <a:endParaRPr lang="en-US" altLang="en-US" sz="2400" b="1"/>
          </a:p>
        </p:txBody>
      </p:sp>
    </p:spTree>
    <p:extLst>
      <p:ext uri="{BB962C8B-B14F-4D97-AF65-F5344CB8AC3E}">
        <p14:creationId xmlns:p14="http://schemas.microsoft.com/office/powerpoint/2010/main" val="14247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478" y="96809"/>
            <a:ext cx="10137913" cy="434046"/>
          </a:xfrm>
        </p:spPr>
        <p:txBody>
          <a:bodyPr>
            <a:noAutofit/>
          </a:bodyPr>
          <a:lstStyle/>
          <a:p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     LGMSD </a:t>
            </a:r>
            <a:r>
              <a:rPr lang="en-US" sz="27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impact on the District DDEG (FY </a:t>
            </a:r>
            <a:r>
              <a:rPr lang="en-US" sz="27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2023/2024)</a:t>
            </a:r>
            <a:endParaRPr lang="en-US" sz="27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439939" y="6371276"/>
            <a:ext cx="523460" cy="420808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8</a:t>
            </a:fld>
            <a:endParaRPr lang="en-US" altLang="en-US" sz="2400" b="1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C1A78BC-F275-46AF-320D-FC2D355ED5D0}"/>
              </a:ext>
            </a:extLst>
          </p:cNvPr>
          <p:cNvSpPr/>
          <p:nvPr/>
        </p:nvSpPr>
        <p:spPr>
          <a:xfrm>
            <a:off x="439839" y="6291469"/>
            <a:ext cx="7909032" cy="50061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NOTE: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USMID </a:t>
            </a:r>
            <a:r>
              <a:rPr lang="en-US" sz="2000" b="1" i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Cities and MLGs do not benefit from DDEG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40819"/>
              </p:ext>
            </p:extLst>
          </p:nvPr>
        </p:nvGraphicFramePr>
        <p:xfrm>
          <a:off x="439839" y="631220"/>
          <a:ext cx="11331614" cy="5630174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592,420,469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628,685,076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36,264,607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algn="l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596,579,799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628,383,395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31,803,596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180,941,830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157,761,191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-23,180,639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728,670,418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782,782,482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54,112,063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224,984,058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206,232,186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-18,751,871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-8%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296,038,988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270,205,204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-25,833,784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204,076,467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189,974,165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-14,102,302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359,978,508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358,434,046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-1,544,461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426,013,904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485,830,617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59,816,712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267,376,050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265,340,208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-2,035,841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221,725,165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263,122,351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41,397,186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593,003,377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571,030,916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-21,972,460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264,444,806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272,633,281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8,188,474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DLG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252,239,967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239,180,952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-13,059,014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445,221,006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488,972,951 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43,751,945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kern="1200" noProof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700" kern="1200" noProof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 </a:t>
                      </a:r>
                      <a:endParaRPr lang="en-US" sz="17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8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22F5-2254-446C-8EF3-318CFB97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09" y="0"/>
            <a:ext cx="10691190" cy="380106"/>
          </a:xfrm>
        </p:spPr>
        <p:txBody>
          <a:bodyPr>
            <a:noAutofit/>
          </a:bodyPr>
          <a:lstStyle/>
          <a:p>
            <a:r>
              <a:rPr lang="en-US" sz="2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LGMSD impact </a:t>
            </a:r>
            <a:r>
              <a:rPr lang="en-US" sz="2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on Education </a:t>
            </a:r>
            <a:r>
              <a:rPr lang="en-US" sz="2200" b="1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Dev’t</a:t>
            </a:r>
            <a:r>
              <a:rPr lang="en-US" sz="22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Grant (formerly SFG) FY </a:t>
            </a:r>
            <a:r>
              <a:rPr lang="en-US" sz="2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2023/2024</a:t>
            </a:r>
            <a:endParaRPr lang="en-US" sz="2200" b="1" dirty="0">
              <a:solidFill>
                <a:srgbClr val="000066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5B3BED0-186F-6F2E-FC3F-AE6CEED9D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1092069" y="6351645"/>
            <a:ext cx="523460" cy="420808"/>
          </a:xfrm>
          <a:solidFill>
            <a:srgbClr val="92D050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606FE90-D799-4F75-8B7C-E7EF6018C9FA}" type="slidenum">
              <a:rPr lang="en-US" altLang="en-US" sz="2400" b="1" smtClean="0"/>
              <a:pPr/>
              <a:t>9</a:t>
            </a:fld>
            <a:endParaRPr lang="en-US" altLang="en-US" sz="2400" b="1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431250"/>
              </p:ext>
            </p:extLst>
          </p:nvPr>
        </p:nvGraphicFramePr>
        <p:xfrm>
          <a:off x="549171" y="430342"/>
          <a:ext cx="11331614" cy="5939038"/>
        </p:xfrm>
        <a:graphic>
          <a:graphicData uri="http://schemas.openxmlformats.org/drawingml/2006/table">
            <a:tbl>
              <a:tblPr/>
              <a:tblGrid>
                <a:gridCol w="2396560">
                  <a:extLst>
                    <a:ext uri="{9D8B030D-6E8A-4147-A177-3AD203B41FA5}">
                      <a16:colId xmlns:a16="http://schemas.microsoft.com/office/drawing/2014/main" val="4151512936"/>
                    </a:ext>
                  </a:extLst>
                </a:gridCol>
                <a:gridCol w="2017594">
                  <a:extLst>
                    <a:ext uri="{9D8B030D-6E8A-4147-A177-3AD203B41FA5}">
                      <a16:colId xmlns:a16="http://schemas.microsoft.com/office/drawing/2014/main" val="1845422586"/>
                    </a:ext>
                  </a:extLst>
                </a:gridCol>
                <a:gridCol w="2594049">
                  <a:extLst>
                    <a:ext uri="{9D8B030D-6E8A-4147-A177-3AD203B41FA5}">
                      <a16:colId xmlns:a16="http://schemas.microsoft.com/office/drawing/2014/main" val="2758074963"/>
                    </a:ext>
                  </a:extLst>
                </a:gridCol>
                <a:gridCol w="2113667">
                  <a:extLst>
                    <a:ext uri="{9D8B030D-6E8A-4147-A177-3AD203B41FA5}">
                      <a16:colId xmlns:a16="http://schemas.microsoft.com/office/drawing/2014/main" val="2437745361"/>
                    </a:ext>
                  </a:extLst>
                </a:gridCol>
                <a:gridCol w="2209744">
                  <a:extLst>
                    <a:ext uri="{9D8B030D-6E8A-4147-A177-3AD203B41FA5}">
                      <a16:colId xmlns:a16="http://schemas.microsoft.com/office/drawing/2014/main" val="2890146016"/>
                    </a:ext>
                  </a:extLst>
                </a:gridCol>
              </a:tblGrid>
              <a:tr h="52216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District/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Municipal Council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Formula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Performance Based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Difference in Allocation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Gain/Loss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7345"/>
                  </a:ext>
                </a:extLst>
              </a:tr>
              <a:tr h="28420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Makindye Ssabagabo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230,075,463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234,237,694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4,162,230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43074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Kira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242,969,141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185,139,473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-57,829,667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-24%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18246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94,390,525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112,854,953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18,464,428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910021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Nansana MC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300,156,760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286,466,601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-13,690,159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39152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Gomba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190,831,545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143,641,661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-47,189,884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0050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Kasanda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482,583,300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541,204,575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58,621,275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27459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Kiboga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167,239,559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131,638,370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-35,601,188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11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Kyankwanzi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276,160,040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299,901,122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23,741,082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86267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Luwero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360,056,869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444,402,189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84,345,320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28166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Mityana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312,061,290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349,968,592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37,907,301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740380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Mpigi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239,036,513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164,574,621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-74,461,891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49527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DLG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580,326,904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727,710,342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147,383,438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346703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Nakaseke DLG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229,586,055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226,307,154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-3,278,900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828185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Nakasongola </a:t>
                      </a: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DLG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209,697,884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143,960,252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-65,737,632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-31%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418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Wakiso District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2,191,677,929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2,304,565,788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112,887,858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719812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Mubende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108,263,538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125,371,723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17,108,184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2439"/>
                  </a:ext>
                </a:extLst>
              </a:tr>
              <a:tr h="24425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Entebbe MC </a:t>
                      </a:r>
                    </a:p>
                  </a:txBody>
                  <a:tcPr marL="5010" marR="5010" marT="501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90,975.545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63,550,303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-27,425,242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-30%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10" marR="5010" marT="50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439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45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8266</TotalTime>
  <Words>1671</Words>
  <Application>Microsoft Office PowerPoint</Application>
  <PresentationFormat>Widescreen</PresentationFormat>
  <Paragraphs>629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Times New Roman</vt:lpstr>
      <vt:lpstr>Wingdings</vt:lpstr>
      <vt:lpstr>Office Theme</vt:lpstr>
      <vt:lpstr>1_Office Theme</vt:lpstr>
      <vt:lpstr>Dissemination of the  Local Government Management of Service Delivery  Performance Assessment Results, 2022    NAKASONGOLA DISTRICT            July-August, 2023 </vt:lpstr>
      <vt:lpstr>Presentation Outline</vt:lpstr>
      <vt:lpstr>Overview</vt:lpstr>
      <vt:lpstr>GOAL AND OBJECTIVES</vt:lpstr>
      <vt:lpstr>Scope and Methodology for LGMSD 2022</vt:lpstr>
      <vt:lpstr>Trends in performance over the last two assessments Overall Performance</vt:lpstr>
      <vt:lpstr>       Impact of the LGMSD assessment results </vt:lpstr>
      <vt:lpstr>      LGMSD impact on the District DDEG (FY 2023/2024)</vt:lpstr>
      <vt:lpstr>LGMSD impact on Education Dev’t Grant (formerly SFG) FY 2023/2024</vt:lpstr>
      <vt:lpstr>             LGMSD impact on Health Dev’t Grant FY 2023/2024</vt:lpstr>
      <vt:lpstr>             LGMSD impact on Water Grant (Rural &amp; Piped Water)FY 2023/2024</vt:lpstr>
      <vt:lpstr>LGMSD impact on Total Grant (DDEG, Education, Health &amp; Water)FY 2023/2024</vt:lpstr>
      <vt:lpstr> Dissemination of Results </vt:lpstr>
      <vt:lpstr>Next steps</vt:lpstr>
      <vt:lpstr>Review of Nakasongola DLG Report for 2022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Local Government Performance Assessment System/Manual</dc:title>
  <dc:creator>Emma</dc:creator>
  <cp:lastModifiedBy>Joseph Muserero</cp:lastModifiedBy>
  <cp:revision>1042</cp:revision>
  <cp:lastPrinted>2022-07-25T15:19:55Z</cp:lastPrinted>
  <dcterms:created xsi:type="dcterms:W3CDTF">2017-02-08T09:28:14Z</dcterms:created>
  <dcterms:modified xsi:type="dcterms:W3CDTF">2023-08-02T05:32:01Z</dcterms:modified>
</cp:coreProperties>
</file>